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5143500" cy="9144000"/>
  <p:embeddedFontLst>
    <p:embeddedFont>
      <p:font typeface="Ubuntu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JetBrains Mono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etBrainsMonoSemiBold-italic.fntdata"/><Relationship Id="rId20" Type="http://schemas.openxmlformats.org/officeDocument/2006/relationships/slide" Target="slides/slide16.xml"/><Relationship Id="rId41" Type="http://schemas.openxmlformats.org/officeDocument/2006/relationships/font" Target="fonts/JetBrainsMonoSemi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11" Type="http://schemas.openxmlformats.org/officeDocument/2006/relationships/slide" Target="slides/slide7.xml"/><Relationship Id="rId33" Type="http://schemas.openxmlformats.org/officeDocument/2006/relationships/font" Target="fonts/Ubuntu-boldItalic.fntdata"/><Relationship Id="rId10" Type="http://schemas.openxmlformats.org/officeDocument/2006/relationships/slide" Target="slides/slide6.xml"/><Relationship Id="rId32" Type="http://schemas.openxmlformats.org/officeDocument/2006/relationships/font" Target="fonts/Ubuntu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JetBrainsMonoSemiBold-bold.fntdata"/><Relationship Id="rId16" Type="http://schemas.openxmlformats.org/officeDocument/2006/relationships/slide" Target="slides/slide12.xml"/><Relationship Id="rId38" Type="http://schemas.openxmlformats.org/officeDocument/2006/relationships/font" Target="fonts/JetBrainsMono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9e6a31771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79e6a31771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79e6a31771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9e6a31771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79e6a31771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79e6a31771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9e6a31771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79e6a31771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79e6a31771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9e6a31771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79e6a31771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79e6a31771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9e6a31771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79e6a31771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79e6a31771_0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9e6a31771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9e6a31771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79e6a31771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9e6a31771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79e6a31771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379e6a31771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9e6a31771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79e6a31771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79e6a31771_0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9e6a31771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79e6a31771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379e6a31771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9ff02f25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79ff02f25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79ff02f25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79ff02f256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79ff02f256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379ff02f256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9e6a31771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79e6a31771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379e6a31771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79ff02f256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79ff02f256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79ff02f256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9ff02f256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79ff02f256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379ff02f256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9ff02f256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79ff02f25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379ff02f256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9ff02f256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79ff02f256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379ff02f256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" name="Google Shape;4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79e6a31771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g379e6a3177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g379e6a3177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9e6a31771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79e6a31771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g379e6a31771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9e6a31771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79e6a31771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79e6a31771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9e6a31771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79e6a31771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79e6a31771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9e6a31771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79e6a31771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g379e6a31771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9e6a31771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79e6a31771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379e6a31771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2.jp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2.jp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jp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4438650"/>
            <a:ext cx="1620441" cy="51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188" y="0"/>
            <a:ext cx="49672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425" y="209550"/>
            <a:ext cx="399573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466725" y="2446823"/>
            <a:ext cx="5457825" cy="447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3614"/>
              </a:lnSpc>
              <a:spcBef>
                <a:spcPts val="0"/>
              </a:spcBef>
              <a:spcAft>
                <a:spcPts val="0"/>
              </a:spcAft>
              <a:buClr>
                <a:srgbClr val="FF9000"/>
              </a:buClr>
              <a:buSzPts val="2833"/>
              <a:buFont typeface="Montserrat"/>
              <a:buNone/>
            </a:pPr>
            <a:r>
              <a:rPr b="1" i="0" lang="en-US" sz="2833" u="none" cap="none" strike="noStrike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IT-КОНФЕРЕНЦИЯ MERGE</a:t>
            </a:r>
            <a:endParaRPr b="0" i="0" sz="28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66725" y="2280697"/>
            <a:ext cx="4976813" cy="23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7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1455"/>
              <a:buFont typeface="Montserrat"/>
              <a:buNone/>
            </a:pPr>
            <a:r>
              <a:rPr b="1" i="0" lang="en-US" sz="1455" u="none" cap="none" strike="noStrike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ПРОФЕССИОНАЛЬНАЯ МЕЖРЕГИОНАЛЬНАЯ </a:t>
            </a:r>
            <a:endParaRPr b="0" i="0" sz="145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</a:t>
            </a: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механика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"/>
          <p:cNvSpPr txBox="1"/>
          <p:nvPr/>
        </p:nvSpPr>
        <p:spPr>
          <a:xfrm>
            <a:off x="319100" y="1131200"/>
            <a:ext cx="86190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Объявление типов … *)</a:t>
            </a:r>
            <a:endParaRPr sz="13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Оператор &gt;&gt;= - железнодорожная стрелка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(&gt;&gt;=) result f = 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match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result </a:t>
            </a: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with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value -&gt; f value      </a:t>
            </a: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Продолжаем по зеленой колее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 -&gt;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       </a:t>
            </a: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Остаемся на красной колее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Оператор &gt;&gt;| - простая езда по зеленой колее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(&gt;&gt;|) result f =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match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result </a:t>
            </a: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with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value -&gt;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(f value)  </a:t>
            </a: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Применяем функцию к успешному значению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 -&gt;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        </a:t>
            </a: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Пропускаем ошибку без изменений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Функция load - обертывание значения в контейнер *)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load x = </a:t>
            </a:r>
            <a:r>
              <a:rPr lang="en-US" sz="13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3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x</a:t>
            </a:r>
            <a:endParaRPr sz="13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880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6" name="Google Shape;1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3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пример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3" title="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625" y="2052650"/>
            <a:ext cx="8887173" cy="18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4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319100" y="1131200"/>
            <a:ext cx="6012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Основные структуры данных предметной области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cart_item = {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name: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Название товара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price: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float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Цена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quantity: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Количество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available: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bool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Доступность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Перечисление способов оплаты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payment_method =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CreditCard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|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PayPal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|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BankTransfer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Структура запроса заказа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order_request = {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user_id: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ID пользователя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items: cart_item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Список товаров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payment_method: payment_method;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Способ оплаты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shipping_address: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Адрес доставки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7" name="Google Shape;1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5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 txBox="1"/>
          <p:nvPr/>
        </p:nvSpPr>
        <p:spPr>
          <a:xfrm>
            <a:off x="319100" y="1131200"/>
            <a:ext cx="60126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Структура созданного заказа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order = {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id: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ID заказа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user_id: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ID пользователя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items: cart_item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Товары в заказе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total: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float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Общая стоимость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status: [`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Pending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| `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Confirmed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| `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Shipped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];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Статус заказа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created_at: </a:t>
            </a:r>
            <a:r>
              <a:rPr lang="en-US" sz="11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float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       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Время создания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}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5" name="Google Shape;21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6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6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319100" y="1131200"/>
            <a:ext cx="85512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Функция валидации - возвращает Result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validate_request request =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request.user_id &lt;=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ValidationError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"ID пользователя должен быть положительным"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else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.length request.items =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ValidationError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"Корзина не может быть пустой"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else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.length (</a:t>
            </a:r>
            <a:r>
              <a:rPr lang="en-US" sz="11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.trim request.shipping_address) =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ValidationError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"Адрес доставки обязателен"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else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Валидация прошла успешно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6" name="Google Shape;2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7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 txBox="1"/>
          <p:nvPr/>
        </p:nvSpPr>
        <p:spPr>
          <a:xfrm>
            <a:off x="319100" y="1131200"/>
            <a:ext cx="8551200" cy="22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Валидатор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Проверка существования пользователя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authenticate_user request =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user_exists id = id &gt;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&amp;&amp; id &lt;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1000000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user_exists request.user_id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else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AuthenticationError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request.user_id)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1" name="Google Shape;2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8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8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319100" y="1131200"/>
            <a:ext cx="8551200" cy="29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Валидатор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Аутентикатор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Проверка доступности всех товаров в корзине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check_inventory request =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unavailable_items =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1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.filter (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fun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item -&gt; not item.available) request.items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|&gt; </a:t>
            </a:r>
            <a:r>
              <a:rPr lang="en-US" sz="11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.map (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fun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item -&gt; item.name)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match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unavailable_items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with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100">
                <a:solidFill>
                  <a:srgbClr val="00702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[]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-&gt;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                  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Все товары доступны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items -&gt;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InventoryError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items)  </a:t>
            </a: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Есть недоступные товары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7" name="Google Shape;2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8" name="Google Shape;2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9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60" name="Google Shape;26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9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319100" y="1131200"/>
            <a:ext cx="8551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Валидатор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Аутентикатор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Проверятор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Обработка платежа с проверкой лимитов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process_payment (request, total) =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match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request.payment_method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with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CreditCard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when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total &gt;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50000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-&gt;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PaymentError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"Превышен лимит кредитной карты"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PayPal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when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total &gt; 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25000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</a:t>
            </a:r>
            <a:r>
              <a:rPr lang="en-US" sz="11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-&gt;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PaymentError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"Превышен лимит транзакции PayPal"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_ -&gt;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</a:t>
            </a:r>
            <a:r>
              <a:rPr lang="en-US" sz="11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(request, total, </a:t>
            </a:r>
            <a:r>
              <a:rPr lang="en-US" sz="11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"payment_success"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1" name="Google Shape;2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0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реализация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 txBox="1"/>
          <p:nvPr/>
        </p:nvSpPr>
        <p:spPr>
          <a:xfrm>
            <a:off x="319100" y="1131200"/>
            <a:ext cx="8551200" cy="2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механика ЖД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Доменные типы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&lt;- Постадийные функции *)</a:t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Главная функция обработки заказа *)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process_order request =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validate_request request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authenticate_user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check_inventory 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calculate_total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process_payment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reserve_inventory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create_order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&gt;&gt;= send_notifications</a:t>
            </a:r>
            <a:endParaRPr sz="11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6" name="Google Shape;2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1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1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Паровоз</a:t>
            </a: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: алгебра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1" title="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73438" y="1354175"/>
            <a:ext cx="6597121" cy="3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4"/>
          <p:cNvPicPr preferRelativeResize="0"/>
          <p:nvPr/>
        </p:nvPicPr>
        <p:blipFill rotWithShape="1">
          <a:blip r:embed="rId3">
            <a:alphaModFix/>
          </a:blip>
          <a:srcRect b="9439" l="1864" r="2541" t="2994"/>
          <a:stretch/>
        </p:blipFill>
        <p:spPr>
          <a:xfrm>
            <a:off x="0" y="0"/>
            <a:ext cx="9144000" cy="51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6557975" y="209550"/>
            <a:ext cx="2326200" cy="185700"/>
          </a:xfrm>
          <a:prstGeom prst="roundRect">
            <a:avLst>
              <a:gd fmla="val 25069" name="adj"/>
            </a:avLst>
          </a:pr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 title="AB2024-04-05_5014_1920px.jpeg"/>
          <p:cNvPicPr preferRelativeResize="0"/>
          <p:nvPr/>
        </p:nvPicPr>
        <p:blipFill rotWithShape="1">
          <a:blip r:embed="rId4">
            <a:alphaModFix/>
          </a:blip>
          <a:srcRect b="0" l="26319" r="26319" t="0"/>
          <a:stretch/>
        </p:blipFill>
        <p:spPr>
          <a:xfrm>
            <a:off x="6557963" y="1595438"/>
            <a:ext cx="2409824" cy="3395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" name="Google Shape;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425" y="4405313"/>
            <a:ext cx="1390650" cy="445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" name="Google Shape;3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2275" y="4410075"/>
            <a:ext cx="2933700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" name="Google Shape;3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2425" y="209550"/>
            <a:ext cx="399573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/>
          <p:nvPr/>
        </p:nvSpPr>
        <p:spPr>
          <a:xfrm>
            <a:off x="352425" y="1500200"/>
            <a:ext cx="50514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ЧТО ОБЩЕГО У ПАРОВОЗА</a:t>
            </a:r>
            <a:endParaRPr b="1" sz="2400">
              <a:solidFill>
                <a:srgbClr val="34343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И АЛГЕБРЫ?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52425" y="3205163"/>
            <a:ext cx="6000750" cy="7762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2722"/>
              </a:lnSpc>
              <a:spcBef>
                <a:spcPts val="0"/>
              </a:spcBef>
              <a:spcAft>
                <a:spcPts val="0"/>
              </a:spcAft>
              <a:buClr>
                <a:srgbClr val="FF9000"/>
              </a:buClr>
              <a:buSzPts val="1800"/>
              <a:buFont typeface="Montserrat"/>
              <a:buNone/>
            </a:pPr>
            <a:r>
              <a:rPr b="1" i="1" lang="en-US" sz="1800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Неудачная метафора подобна котенку с дверцей (anonim., c. 2000 AD)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376254" y="1343025"/>
            <a:ext cx="27705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28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01"/>
              <a:buFont typeface="Montserrat"/>
              <a:buNone/>
            </a:pPr>
            <a:r>
              <a:rPr b="1" lang="en-US" sz="1101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ФП и бизнес-логика</a:t>
            </a:r>
            <a:endParaRPr b="0" i="0" sz="110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6472238" y="457200"/>
            <a:ext cx="20766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417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63"/>
              <a:buFont typeface="Montserrat"/>
              <a:buNone/>
            </a:pPr>
            <a:r>
              <a:rPr b="1" lang="en-US" sz="1163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11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472250" y="738200"/>
            <a:ext cx="1941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FF9000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Павел</a:t>
            </a:r>
            <a:r>
              <a:rPr b="1" i="0" lang="en-US" sz="2400" u="none" cap="none" strike="noStrike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Аргентов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6557975" y="209550"/>
            <a:ext cx="23790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2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14"/>
              <a:buFont typeface="Montserrat"/>
              <a:buNone/>
            </a:pPr>
            <a:r>
              <a:rPr b="1" lang="en-US" sz="9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EVRONE.RU</a:t>
            </a:r>
            <a:endParaRPr b="0" i="0" sz="91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1" name="Google Shape;3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2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2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Паровоз: алгебра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2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 txBox="1"/>
          <p:nvPr/>
        </p:nvSpPr>
        <p:spPr>
          <a:xfrm>
            <a:off x="319100" y="1366075"/>
            <a:ext cx="81867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Тип Result *)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success,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error) result =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success       </a:t>
            </a:r>
            <a:r>
              <a:rPr lang="en-US" sz="12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Успешный результат *)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      </a:t>
            </a:r>
            <a:r>
              <a:rPr lang="en-US" sz="12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Ошибка *)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load: помещает обычное значение в монадический контейнер *)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load x =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x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return = load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and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pure = load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bind: связывает монадические вычисления *)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bind m f =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match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m </a:t>
            </a: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with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x -&gt; f x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 -&gt; </a:t>
            </a:r>
            <a:r>
              <a:rPr lang="en-US" sz="12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e</a:t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2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(&gt;&gt;=) = bind</a:t>
            </a:r>
            <a:endParaRPr sz="15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6" name="Google Shape;31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0" name="Google Shape;320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3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Паровоз</a:t>
            </a: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: свойства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212600" y="1299075"/>
            <a:ext cx="84789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Явные ошибки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Ошибки становятся частью системы типов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Композиция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Сложная логика строится из простых блоков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Безопасность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Компилятор гарантирует обработку всех случаев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Читаемость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Код фокусируется на бизнес-логике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Транзакционность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Встроенная поддержка атомарных операций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b="1"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Эффективность</a:t>
            </a: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Оптимальное выполнение с минимальными накладными расходами</a:t>
            </a:r>
            <a:endParaRPr b="1" sz="22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1" name="Google Shape;3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2" name="Google Shape;3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25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63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26500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9225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4"/>
          <p:cNvSpPr/>
          <p:nvPr/>
        </p:nvSpPr>
        <p:spPr>
          <a:xfrm>
            <a:off x="6788463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4"/>
          <p:cNvSpPr/>
          <p:nvPr/>
        </p:nvSpPr>
        <p:spPr>
          <a:xfrm>
            <a:off x="6788463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4"/>
          <p:cNvSpPr/>
          <p:nvPr/>
        </p:nvSpPr>
        <p:spPr>
          <a:xfrm>
            <a:off x="20213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Паровоз: применимость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4"/>
          <p:cNvSpPr txBox="1"/>
          <p:nvPr/>
        </p:nvSpPr>
        <p:spPr>
          <a:xfrm>
            <a:off x="6923525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204975" y="1299075"/>
            <a:ext cx="4322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Валидация пользовательского ввода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Интеграция с внешними API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Парсинг и преобразование данных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Транзакционные операции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Построение надежных систем</a:t>
            </a:r>
            <a:endParaRPr b="1"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4527675" y="1299075"/>
            <a:ext cx="4475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Уменьшение количества ошибок в production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Улучшение читаемости и поддерживаемости кода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Упрощение тестирования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Повышение доверия к системе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1459225" y="3386950"/>
            <a:ext cx="7038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Сложные бизнес-процессы с множественными проверками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Системы, где важна надежность и предсказуемость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Проекты с требованиями к типобезопасности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8" name="Google Shape;3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25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63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26500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9225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/>
          <p:nvPr/>
        </p:nvSpPr>
        <p:spPr>
          <a:xfrm>
            <a:off x="6788463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6788463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20213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Паровоз: НЕприменимость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6923525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"/>
          <p:cNvSpPr txBox="1"/>
          <p:nvPr/>
        </p:nvSpPr>
        <p:spPr>
          <a:xfrm>
            <a:off x="311475" y="1576213"/>
            <a:ext cx="70389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Простые CRUD операции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Performance-critical код (хотя накладные расходы минимальны)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Ubuntu"/>
              <a:buChar char="●"/>
            </a:pPr>
            <a:r>
              <a:rPr lang="en-US" sz="13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Команды, не готовые к функциональному программированию</a:t>
            </a:r>
            <a:endParaRPr sz="13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3" name="Google Shape;3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25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463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26500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9225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/>
          <p:nvPr/>
        </p:nvSpPr>
        <p:spPr>
          <a:xfrm>
            <a:off x="6788463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6"/>
          <p:cNvSpPr/>
          <p:nvPr/>
        </p:nvSpPr>
        <p:spPr>
          <a:xfrm>
            <a:off x="6788463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6"/>
          <p:cNvSpPr/>
          <p:nvPr/>
        </p:nvSpPr>
        <p:spPr>
          <a:xfrm>
            <a:off x="20213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ЧТО ГУГЛИТЬ?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 txBox="1"/>
          <p:nvPr/>
        </p:nvSpPr>
        <p:spPr>
          <a:xfrm>
            <a:off x="6923525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 txBox="1"/>
          <p:nvPr/>
        </p:nvSpPr>
        <p:spPr>
          <a:xfrm>
            <a:off x="311475" y="1576225"/>
            <a:ext cx="84888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Функциональное программирование на &lt;мой_любимый_язык&gt;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“Монады — не приговор”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Ubuntu"/>
              <a:buChar char="●"/>
            </a:pPr>
            <a:r>
              <a:rPr lang="en-US" sz="17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Railway Oriented Programming</a:t>
            </a:r>
            <a:endParaRPr sz="17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8" name="Google Shape;378;p27"/>
          <p:cNvPicPr preferRelativeResize="0"/>
          <p:nvPr/>
        </p:nvPicPr>
        <p:blipFill rotWithShape="1">
          <a:blip r:embed="rId3">
            <a:alphaModFix/>
          </a:blip>
          <a:srcRect b="9439" l="1864" r="2542" t="2994"/>
          <a:stretch/>
        </p:blipFill>
        <p:spPr>
          <a:xfrm>
            <a:off x="0" y="0"/>
            <a:ext cx="9144000" cy="514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/>
          <p:nvPr/>
        </p:nvSpPr>
        <p:spPr>
          <a:xfrm>
            <a:off x="6557975" y="209550"/>
            <a:ext cx="2326200" cy="185700"/>
          </a:xfrm>
          <a:prstGeom prst="roundRect">
            <a:avLst>
              <a:gd fmla="val 25069" name="adj"/>
            </a:avLst>
          </a:prstGeom>
          <a:solidFill>
            <a:srgbClr val="F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27" title="AB2024-04-05_5014_1920px.jpeg"/>
          <p:cNvPicPr preferRelativeResize="0"/>
          <p:nvPr/>
        </p:nvPicPr>
        <p:blipFill rotWithShape="1">
          <a:blip r:embed="rId4">
            <a:alphaModFix/>
          </a:blip>
          <a:srcRect b="0" l="26319" r="26319" t="0"/>
          <a:stretch/>
        </p:blipFill>
        <p:spPr>
          <a:xfrm>
            <a:off x="6557963" y="1595438"/>
            <a:ext cx="2409824" cy="3395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1" name="Google Shape;38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425" y="4405313"/>
            <a:ext cx="1390650" cy="445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2" name="Google Shape;38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2275" y="4410075"/>
            <a:ext cx="2933700" cy="738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3" name="Google Shape;38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2425" y="209550"/>
            <a:ext cx="399573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/>
          <p:nvPr/>
        </p:nvSpPr>
        <p:spPr>
          <a:xfrm>
            <a:off x="6472238" y="457200"/>
            <a:ext cx="20766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8417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163"/>
              <a:buFont typeface="Montserrat"/>
              <a:buNone/>
            </a:pPr>
            <a:r>
              <a:rPr b="1" lang="en-US" sz="1163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11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6472250" y="738200"/>
            <a:ext cx="1941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4375"/>
              </a:lnSpc>
              <a:spcBef>
                <a:spcPts val="0"/>
              </a:spcBef>
              <a:spcAft>
                <a:spcPts val="0"/>
              </a:spcAft>
              <a:buClr>
                <a:srgbClr val="FF9000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Павел</a:t>
            </a:r>
            <a:r>
              <a:rPr b="1" i="0" lang="en-US" sz="2400" u="none" cap="none" strike="noStrike">
                <a:solidFill>
                  <a:srgbClr val="FF9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Аргентов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6557975" y="209550"/>
            <a:ext cx="23790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2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14"/>
              <a:buFont typeface="Montserrat"/>
              <a:buNone/>
            </a:pPr>
            <a:r>
              <a:rPr b="1" lang="en-US" sz="9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EVRONE.RU</a:t>
            </a:r>
            <a:endParaRPr b="0" i="0" sz="91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2584175" y="738200"/>
            <a:ext cx="26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77777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argentoff@evrone.team</a:t>
            </a:r>
            <a:endParaRPr>
              <a:solidFill>
                <a:srgbClr val="777777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pic>
        <p:nvPicPr>
          <p:cNvPr id="388" name="Google Shape;388;p27" title="qr-code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275" y="576300"/>
            <a:ext cx="2277899" cy="22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/>
          <p:nvPr/>
        </p:nvSpPr>
        <p:spPr>
          <a:xfrm>
            <a:off x="6796088" y="300038"/>
            <a:ext cx="1709738" cy="119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6796088" y="157163"/>
            <a:ext cx="1085850" cy="119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27826" y="1128737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Бизнес-транзакция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338150" y="1547175"/>
            <a:ext cx="43242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Montserrat"/>
              <a:buNone/>
            </a:pPr>
            <a:r>
              <a:rPr b="1" lang="en-US" sz="112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ТРАДИЦИОННЫЕ ЦЕННОСТИ</a:t>
            </a:r>
            <a:endParaRPr b="1" sz="112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Скрытый поток управления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Исключения прерывают выполнение непредсказуемо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Фокус на ошибках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Код больше занят обработкой ошибок, чем бизнес-логикой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Хрупкость системы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Легко забыть обработать какой-то случай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Сложность тестирования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Трудно протестировать все возможные пути выполнения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Потеря контекста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При исключении теряется информация о промежуточных состояниях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Montserrat"/>
              <a:buNone/>
            </a:pPr>
            <a:r>
              <a:t/>
            </a:r>
            <a:endParaRPr b="1" sz="112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" name="Google Shape;52;p5" title="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9550" y="844840"/>
            <a:ext cx="3012825" cy="399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27826" y="1128737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Бизнес-транзакция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338150" y="1547175"/>
            <a:ext cx="42033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Montserrat"/>
              <a:buNone/>
            </a:pPr>
            <a:r>
              <a:rPr b="1" lang="en-US" sz="112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ТРАДИЦИОННЫЕ ЦЕННОСТИ</a:t>
            </a:r>
            <a:endParaRPr b="1" sz="112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Скрытый поток управления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Исключения прерывают выполнение непредсказуемо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Фокус на ошибках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Код больше занят обработкой ошибок, чем бизнес-логикой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Хрупкость системы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Легко забыть обработать какой-то случай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Сложность тестирования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Трудно протестировать все возможные пути выполнения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Ubuntu"/>
              <a:buAutoNum type="arabicPeriod"/>
            </a:pPr>
            <a:r>
              <a:rPr b="1"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Потеря контекста</a:t>
            </a:r>
            <a:r>
              <a:rPr lang="en-US" sz="105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При исключении теряется информация о промежуточных состояниях</a:t>
            </a:r>
            <a:endParaRPr sz="105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Montserrat"/>
              <a:buNone/>
            </a:pPr>
            <a:r>
              <a:t/>
            </a:r>
            <a:endParaRPr b="1" sz="112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4541450" y="773900"/>
            <a:ext cx="46026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880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880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8800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exception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InvalidUserId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exception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EmptyCart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exception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ItemsUnavailable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exception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PaymentFailed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process_order_bad request =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request.user_id &lt;= </a:t>
            </a:r>
            <a:r>
              <a:rPr lang="en-US" sz="10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raise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InvalidUserId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user = find_user request.user_id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user =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None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raise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Failure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333333"/>
                </a:solidFill>
                <a:highlight>
                  <a:srgbClr val="FFF0F0"/>
                </a:highlight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"..."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.length request.items = </a:t>
            </a:r>
            <a:r>
              <a:rPr lang="en-US" sz="10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raise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EmptyCart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;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let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unavailable = </a:t>
            </a:r>
            <a:r>
              <a:rPr lang="en-US" sz="10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.filter (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checker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 request.items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if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E84B5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.length unavailable &gt; </a:t>
            </a:r>
            <a:r>
              <a:rPr lang="en-US" sz="1000">
                <a:solidFill>
                  <a:srgbClr val="0000DD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0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then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raise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0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ItemsUnavailable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0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 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unavailable</a:t>
            </a: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);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create_order request</a:t>
            </a:r>
            <a:endParaRPr sz="10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  <p:sp>
        <p:nvSpPr>
          <p:cNvPr id="68" name="Google Shape;68;p6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7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7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7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7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7" title="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650" y="1850025"/>
            <a:ext cx="4356049" cy="2151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0525" y="1131200"/>
            <a:ext cx="4230175" cy="3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 txBox="1"/>
          <p:nvPr/>
        </p:nvSpPr>
        <p:spPr>
          <a:xfrm>
            <a:off x="4471700" y="2679550"/>
            <a:ext cx="58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VS</a:t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5" name="Google Shape;9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8" title="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613" y="1676099"/>
            <a:ext cx="8116776" cy="26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6" name="Google Shape;1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7" name="Google Shape;1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9" title="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811" y="1588225"/>
            <a:ext cx="8762388" cy="26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0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0" title="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113" y="1541401"/>
            <a:ext cx="8587774" cy="28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5012"/>
            <a:ext cx="9144000" cy="631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8" name="Google Shape;1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088" y="123825"/>
            <a:ext cx="995363" cy="31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 title="AB2024-04-05_5014_30x20x300.jpeg"/>
          <p:cNvPicPr preferRelativeResize="0"/>
          <p:nvPr/>
        </p:nvPicPr>
        <p:blipFill rotWithShape="1">
          <a:blip r:embed="rId6">
            <a:alphaModFix/>
          </a:blip>
          <a:srcRect b="50810" l="41412" r="32273" t="5869"/>
          <a:stretch/>
        </p:blipFill>
        <p:spPr>
          <a:xfrm>
            <a:off x="6334125" y="100013"/>
            <a:ext cx="342902" cy="376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6850" y="180975"/>
            <a:ext cx="3403677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1"/>
          <p:cNvSpPr/>
          <p:nvPr/>
        </p:nvSpPr>
        <p:spPr>
          <a:xfrm>
            <a:off x="6796088" y="300038"/>
            <a:ext cx="1709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FP guru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6796088" y="157163"/>
            <a:ext cx="10860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900"/>
              <a:buFont typeface="Montserrat"/>
              <a:buNone/>
            </a:pPr>
            <a:r>
              <a:rPr b="1" lang="en-US" sz="900">
                <a:solidFill>
                  <a:srgbClr val="777777"/>
                </a:solidFill>
                <a:latin typeface="Montserrat"/>
                <a:ea typeface="Montserrat"/>
                <a:cs typeface="Montserrat"/>
                <a:sym typeface="Montserrat"/>
              </a:rPr>
              <a:t>EVRONE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27838" y="773912"/>
            <a:ext cx="6281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208"/>
              </a:lnSpc>
              <a:spcBef>
                <a:spcPts val="0"/>
              </a:spcBef>
              <a:spcAft>
                <a:spcPts val="0"/>
              </a:spcAft>
              <a:buClr>
                <a:srgbClr val="34343C"/>
              </a:buClr>
              <a:buSzPts val="2400"/>
              <a:buFont typeface="Montserrat"/>
              <a:buNone/>
            </a:pPr>
            <a:r>
              <a:rPr b="1" lang="en-US" sz="2400">
                <a:solidFill>
                  <a:srgbClr val="34343C"/>
                </a:solidFill>
                <a:latin typeface="Montserrat"/>
                <a:ea typeface="Montserrat"/>
                <a:cs typeface="Montserrat"/>
                <a:sym typeface="Montserrat"/>
              </a:rPr>
              <a:t>Железная дорога: механика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1"/>
          <p:cNvSpPr txBox="1"/>
          <p:nvPr/>
        </p:nvSpPr>
        <p:spPr>
          <a:xfrm>
            <a:off x="6931150" y="2891525"/>
            <a:ext cx="22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 txBox="1"/>
          <p:nvPr/>
        </p:nvSpPr>
        <p:spPr>
          <a:xfrm>
            <a:off x="319100" y="1131200"/>
            <a:ext cx="86190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(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success,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error) result = 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Ok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success             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Успешный результат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'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error            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Ошибка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type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order_error = 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ValidationError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Ошибки валидации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AuthenticationError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int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Ошибки аутентификации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InventoryError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list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Ошибки наличия товаров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PaymentError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Ошибки оплаты *)</a:t>
            </a:r>
            <a:endParaRPr sz="1700">
              <a:solidFill>
                <a:srgbClr val="333333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| </a:t>
            </a:r>
            <a:r>
              <a:rPr lang="en-US" sz="1700">
                <a:solidFill>
                  <a:srgbClr val="BB0066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NotificationError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008800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of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</a:t>
            </a:r>
            <a:r>
              <a:rPr lang="en-US" sz="1700">
                <a:solidFill>
                  <a:srgbClr val="333399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string</a:t>
            </a:r>
            <a:r>
              <a:rPr lang="en-US" sz="1700">
                <a:solidFill>
                  <a:srgbClr val="333333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      </a:t>
            </a:r>
            <a:r>
              <a:rPr lang="en-US" sz="1700">
                <a:solidFill>
                  <a:srgbClr val="888888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rPr>
              <a:t>(* Ошибки уведомлений *)</a:t>
            </a:r>
            <a:endParaRPr sz="1700">
              <a:solidFill>
                <a:srgbClr val="888888"/>
              </a:solidFill>
              <a:latin typeface="JetBrains Mono SemiBold"/>
              <a:ea typeface="JetBrains Mono SemiBold"/>
              <a:cs typeface="JetBrains Mono SemiBold"/>
              <a:sym typeface="JetBrains Mon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